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261" r:id="rId4"/>
    <p:sldId id="260" r:id="rId5"/>
    <p:sldId id="271" r:id="rId6"/>
    <p:sldId id="272" r:id="rId7"/>
    <p:sldId id="264" r:id="rId8"/>
    <p:sldId id="265" r:id="rId9"/>
    <p:sldId id="257" r:id="rId10"/>
    <p:sldId id="266" r:id="rId11"/>
    <p:sldId id="280" r:id="rId12"/>
    <p:sldId id="267" r:id="rId13"/>
    <p:sldId id="268" r:id="rId14"/>
    <p:sldId id="270" r:id="rId15"/>
    <p:sldId id="274" r:id="rId16"/>
    <p:sldId id="273" r:id="rId17"/>
    <p:sldId id="275" r:id="rId18"/>
    <p:sldId id="276" r:id="rId19"/>
    <p:sldId id="277" r:id="rId20"/>
    <p:sldId id="262" r:id="rId21"/>
    <p:sldId id="278" r:id="rId22"/>
    <p:sldId id="279" r:id="rId23"/>
    <p:sldId id="281" r:id="rId24"/>
    <p:sldId id="283" r:id="rId25"/>
    <p:sldId id="282" r:id="rId26"/>
    <p:sldId id="284" r:id="rId27"/>
    <p:sldId id="287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5A702E"/>
    <a:srgbClr val="0A34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6A04BF9-1A26-4DD7-A891-046C69A7EE75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392936-B422-4598-BC88-EC6707EA7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925C0C-2E6D-404A-AB37-A1BBF40ED9E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368A-3983-422A-89B7-521DFF2A06CF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886C7-D0EB-4C7E-B5BF-2F6FFB5B0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1E7C-B676-417B-BF53-DE3F40FF021E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AC66A-AB38-4A86-8898-D79DD293E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4DE29-6E41-4F53-A98B-14431D569A6F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D1E15-AF4D-4464-A164-987071D2D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99EB-1748-4ECE-84C0-B3EF8D040065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B8D91-B106-4D9F-B842-AA9643E5D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0ECE4-2CFA-4C8E-B606-DE51C133851F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5A321-69D5-4283-9258-0FF089BDC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F0EEE-5127-4082-89A7-D33942026066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15E94-1DE9-4756-9F94-809A4E564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26483-82A0-42E0-8271-F990F9274930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82E9-E351-40EE-8656-4E3307A6B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4C95A-0EF8-415E-BEDE-BC69F21D7D13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6412A-52EE-4086-BFFB-F71B377C0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75E7-F2ED-4187-8908-83BFAC1265BF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E608-5CDA-481D-B821-F9EFC16CD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04652-656D-4882-A806-F27B0405D742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B3DF9-12AA-4ABF-8A0E-D6033615C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DC7F3-DE84-4C5E-B3A5-8F95533F75F6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0A2E4-F929-4130-9FF3-3814FB4C6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226D30-1642-46C4-8AFE-45CA628C327B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5F78A4-9F04-46C9-BCE5-3526C0F15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072;&#1089;&#1090;&#1072;&#1089;&#1080;&#1103;\Desktop\&#1055;&#1088;&#1080;&#1079;&#1085;&#1072;&#1082;&#1080;%20&#1074;&#1077;&#1089;&#1085;&#1099;\A-S-Griboedov-Val_s-Mi-Minor(muzofon.com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gif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lovejusta.ru/wp-content/uploads/2013/03/6.jpg" TargetMode="External"/><Relationship Id="rId13" Type="http://schemas.openxmlformats.org/officeDocument/2006/relationships/hyperlink" Target="http://img-fotki.yandex.ru/get/5704/prana-food.9/0_575a7_c2387e98_XL" TargetMode="External"/><Relationship Id="rId3" Type="http://schemas.openxmlformats.org/officeDocument/2006/relationships/hyperlink" Target="http://club.itdrom.com/files/gallery/gal_photo/scenery/4684.JPG" TargetMode="External"/><Relationship Id="rId7" Type="http://schemas.openxmlformats.org/officeDocument/2006/relationships/hyperlink" Target="http://z-wall.ru/dld/41/podsnezhniki_pervocvet_derevya_les_zelen_priroda_vesna_otdyh_1920x1080.jpg" TargetMode="External"/><Relationship Id="rId12" Type="http://schemas.openxmlformats.org/officeDocument/2006/relationships/hyperlink" Target="http://www.gorny-krym.com/foto/d/6595-3/DSCF1230.jpg" TargetMode="External"/><Relationship Id="rId2" Type="http://schemas.openxmlformats.org/officeDocument/2006/relationships/hyperlink" Target="http://www.artscroll.ru/Images/2008/k/Kryizhitskiy%20Konstantin%20Yakovlevich/00005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-prirode.com/_ph/36/149962583.jpg" TargetMode="External"/><Relationship Id="rId11" Type="http://schemas.openxmlformats.org/officeDocument/2006/relationships/hyperlink" Target="http://homester.com.ua/wp-content/uploads/2014/03/151.jpg" TargetMode="External"/><Relationship Id="rId5" Type="http://schemas.openxmlformats.org/officeDocument/2006/relationships/hyperlink" Target="http://www.neizvestniy-geniy.ru/images/works/photo/2012/11/780134_1.jpg" TargetMode="External"/><Relationship Id="rId10" Type="http://schemas.openxmlformats.org/officeDocument/2006/relationships/hyperlink" Target="http://img0.liveinternet.ru/images/attach/c/3/84/285/84285882_large_c55f94cda250.jpg" TargetMode="External"/><Relationship Id="rId4" Type="http://schemas.openxmlformats.org/officeDocument/2006/relationships/hyperlink" Target="http://statics.photodom.com/photos/2008/03/13/685509.jpg" TargetMode="External"/><Relationship Id="rId9" Type="http://schemas.openxmlformats.org/officeDocument/2006/relationships/hyperlink" Target="http://ineo.narod.ru/IMAGES/m0151.jpg" TargetMode="External"/><Relationship Id="rId14" Type="http://schemas.openxmlformats.org/officeDocument/2006/relationships/hyperlink" Target="http://img-4.photosight.ru/16b/4635413_large.jp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mg-2008-03.photosight.ru/12/2589513.jpg" TargetMode="External"/><Relationship Id="rId13" Type="http://schemas.openxmlformats.org/officeDocument/2006/relationships/hyperlink" Target="http://www.fotonostra.ru/data/media/11/DSC01854.jpg" TargetMode="External"/><Relationship Id="rId3" Type="http://schemas.openxmlformats.org/officeDocument/2006/relationships/hyperlink" Target="http://iplayer.fm/q/&#1079;&#1074;&#1091;&#1082;+&#1082;&#1072;&#1087;&#1077;&#1083;&#1080;+&#1074;&#1077;&#1089;&#1077;&#1085;&#1085;&#1077;&#1081;/" TargetMode="External"/><Relationship Id="rId7" Type="http://schemas.openxmlformats.org/officeDocument/2006/relationships/hyperlink" Target="http://img1.liveinternet.ru/images/attach/c/2/70/715/70715963_swiristelx.jpg" TargetMode="External"/><Relationship Id="rId12" Type="http://schemas.openxmlformats.org/officeDocument/2006/relationships/hyperlink" Target="http://proxy12.media.online.ua/uol/r3-22191c5c3b/525c82ba02bd8.jpg" TargetMode="External"/><Relationship Id="rId17" Type="http://schemas.openxmlformats.org/officeDocument/2006/relationships/hyperlink" Target="http://img0.liveinternet.ru/images/attach/c/9/105/911/105911692_b30055d72c217cb3cdfbef390b4abf19.gif" TargetMode="External"/><Relationship Id="rId2" Type="http://schemas.openxmlformats.org/officeDocument/2006/relationships/hyperlink" Target="http://img-fotki.yandex.ru/get/3110/natalya-sukhorebraya.3b/0_210a4_e7e44b8c_XL" TargetMode="External"/><Relationship Id="rId16" Type="http://schemas.openxmlformats.org/officeDocument/2006/relationships/hyperlink" Target="http://stat17.privet.ru/lr/092186738a3b2251aaeebda19da13d5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3.bp.blogspot.com/_GUTiCqzRMik/TUa8XdFnVzI/AAAAAAAAAAc/3lx24dpZCMY/s1600/IMG_1346+copy.jpg" TargetMode="External"/><Relationship Id="rId11" Type="http://schemas.openxmlformats.org/officeDocument/2006/relationships/hyperlink" Target="http://www.stihi.ru/pics/2012/12/14/6227.jpg" TargetMode="External"/><Relationship Id="rId5" Type="http://schemas.openxmlformats.org/officeDocument/2006/relationships/hyperlink" Target="http://900igr.net/datai/nasekomye-i-ptitsy/Ptitsy-eimoj.files/0017-029-Otgadajte-kakie-eschjo-ptitsy-zimujut-v-nashikh-krajakh.jpg" TargetMode="External"/><Relationship Id="rId15" Type="http://schemas.openxmlformats.org/officeDocument/2006/relationships/hyperlink" Target="http://www22.ria.ru/images/51724/04/517240487.jpg" TargetMode="External"/><Relationship Id="rId10" Type="http://schemas.openxmlformats.org/officeDocument/2006/relationships/hyperlink" Target="http://img-fotki.yandex.ru/get/6103/64826663.84/0_748aa_5f895cae_XL" TargetMode="External"/><Relationship Id="rId4" Type="http://schemas.openxmlformats.org/officeDocument/2006/relationships/hyperlink" Target="http://jib.su/wp-content/uploads/2011/02/C18.jpg" TargetMode="External"/><Relationship Id="rId9" Type="http://schemas.openxmlformats.org/officeDocument/2006/relationships/hyperlink" Target="http://www.deryabino.ru/Lenses/Sigma_400-56/popolzen01.jpg" TargetMode="External"/><Relationship Id="rId14" Type="http://schemas.openxmlformats.org/officeDocument/2006/relationships/hyperlink" Target="http://pics2.pokazuha.ru/p442/h/l/8333399zlh.jp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krasnoyarsk.er.ru/media/userdata/news/2013/06/05/62550424989085e815bd837fb55f3e01.jpg" TargetMode="External"/><Relationship Id="rId13" Type="http://schemas.openxmlformats.org/officeDocument/2006/relationships/hyperlink" Target="http://velskforest.ru/uploads/posts/2012-01/1327860809_posev.jpg" TargetMode="External"/><Relationship Id="rId18" Type="http://schemas.openxmlformats.org/officeDocument/2006/relationships/hyperlink" Target="http://img-fotki.yandex.ru/get/4613/101507091.a6/0_733da_c65e3a48_XL" TargetMode="External"/><Relationship Id="rId3" Type="http://schemas.openxmlformats.org/officeDocument/2006/relationships/hyperlink" Target="http://aborigen.rybolov.de/img/sajaz.jpg" TargetMode="External"/><Relationship Id="rId7" Type="http://schemas.openxmlformats.org/officeDocument/2006/relationships/hyperlink" Target="http://club.foto.ru/gallery/images/photo/2008/08/31/1173869.jpg" TargetMode="External"/><Relationship Id="rId12" Type="http://schemas.openxmlformats.org/officeDocument/2006/relationships/hyperlink" Target="http://flora.crimea.ru/pervozvet/P1010378.jpg" TargetMode="External"/><Relationship Id="rId17" Type="http://schemas.openxmlformats.org/officeDocument/2006/relationships/hyperlink" Target="http://zateevo.ru/userfiles/image/Otveti_kosheya/06.0308/k2060308_2.jpg" TargetMode="External"/><Relationship Id="rId2" Type="http://schemas.openxmlformats.org/officeDocument/2006/relationships/hyperlink" Target="http://www.grani.lv/uploads/posts/2013-04/1366873230_749_14.jpg" TargetMode="External"/><Relationship Id="rId16" Type="http://schemas.openxmlformats.org/officeDocument/2006/relationships/hyperlink" Target="http://content.foto.mail.ru/mail/galevap/_myphoto/s-20.jpg" TargetMode="External"/><Relationship Id="rId20" Type="http://schemas.openxmlformats.org/officeDocument/2006/relationships/hyperlink" Target="http://myzarya.ru/forum1/uploads/post-193-115651218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.academic.ru/pictures/dewiki/65/Alauda_arvensis_qtl1.jpg" TargetMode="External"/><Relationship Id="rId11" Type="http://schemas.openxmlformats.org/officeDocument/2006/relationships/hyperlink" Target="http://900igr.net/datai/rastenija-i-griby/TSvety-pervye-vesennie.files/0023-035-Prostrel-raskrytyj-son-trava.jpg" TargetMode="External"/><Relationship Id="rId5" Type="http://schemas.openxmlformats.org/officeDocument/2006/relationships/hyperlink" Target="http://my.topic.lt/foto/xata_2102590.jpg" TargetMode="External"/><Relationship Id="rId15" Type="http://schemas.openxmlformats.org/officeDocument/2006/relationships/hyperlink" Target="http://pda.fedpress.ru/sites/fedpress/files/nancy/news/1_3.jpg" TargetMode="External"/><Relationship Id="rId10" Type="http://schemas.openxmlformats.org/officeDocument/2006/relationships/hyperlink" Target="http://www.sibagrogroup.ru/upload/iblock/21f/21f47b21d83b87b2b4696c5df87971bd.jpg" TargetMode="External"/><Relationship Id="rId19" Type="http://schemas.openxmlformats.org/officeDocument/2006/relationships/hyperlink" Target="http://img-fotki.yandex.ru/get/6616/66124276.f1/0_89c94_eff01c94_L.png" TargetMode="External"/><Relationship Id="rId4" Type="http://schemas.openxmlformats.org/officeDocument/2006/relationships/hyperlink" Target="http://kemclub.ru/best/3601471.jpg" TargetMode="External"/><Relationship Id="rId9" Type="http://schemas.openxmlformats.org/officeDocument/2006/relationships/hyperlink" Target="http://www.24smi.com/img_info_2000_2000_a7931f629be2df17e65d3281311e45938ff4abfa.jpg" TargetMode="External"/><Relationship Id="rId14" Type="http://schemas.openxmlformats.org/officeDocument/2006/relationships/hyperlink" Target="http://www.edemiya.info/pics/2fcab38ef42c_10DAA/0bc7b7242d95.jp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ki.vladimir.i-edu.ru/images/a/ad/63575809_b524430c1acb.gif" TargetMode="External"/><Relationship Id="rId3" Type="http://schemas.openxmlformats.org/officeDocument/2006/relationships/hyperlink" Target="http://www.playcast.ru/uploads/2014/01/18/7171128.png" TargetMode="External"/><Relationship Id="rId7" Type="http://schemas.openxmlformats.org/officeDocument/2006/relationships/hyperlink" Target="http://img-fotki.yandex.ru/get/6608/96982894.e5/0_8b1f8_bbcf2662_XL" TargetMode="External"/><Relationship Id="rId2" Type="http://schemas.openxmlformats.org/officeDocument/2006/relationships/hyperlink" Target="http://news.slnutrition.com/wp-content/uploads/2011/11/chicken-40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entrdelfin.ru/wp-content/uploads/2012/02/8be383befb6f.png" TargetMode="External"/><Relationship Id="rId5" Type="http://schemas.openxmlformats.org/officeDocument/2006/relationships/hyperlink" Target="http://s60.radikal.ru/i168/1103/87/3f9f78495048.jpg" TargetMode="External"/><Relationship Id="rId4" Type="http://schemas.openxmlformats.org/officeDocument/2006/relationships/hyperlink" Target="http://cs3.livemaster.ru/zhurnalfoto/b/f/e/120302150744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-social.ru/imglib/640/00/38/EA/37300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3068960"/>
            <a:ext cx="4572000" cy="34317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fontAlgn="auto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+mn-lt"/>
              </a:rPr>
              <a:t> 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Book Antiqua" pitchFamily="18" charset="0"/>
              </a:rPr>
              <a:t>ПРЕЗЕНТАЦИЮ подготовила</a:t>
            </a:r>
          </a:p>
          <a:p>
            <a:pPr algn="ctr" defTabSz="457200" fontAlgn="auto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Book Antiqua" pitchFamily="18" charset="0"/>
              </a:rPr>
              <a:t>Черныш А. А.</a:t>
            </a:r>
          </a:p>
          <a:p>
            <a:pPr algn="ctr" defTabSz="457200" fontAlgn="auto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Book Antiqua" pitchFamily="18" charset="0"/>
              </a:rPr>
              <a:t>Воспитатель </a:t>
            </a:r>
          </a:p>
          <a:p>
            <a:pPr algn="ctr" defTabSz="457200" fontAlgn="auto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Book Antiqua" pitchFamily="18" charset="0"/>
              </a:rPr>
              <a:t>ГБОУ школы №627 </a:t>
            </a:r>
          </a:p>
          <a:p>
            <a:pPr algn="ctr" defTabSz="457200" fontAlgn="auto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Book Antiqua" pitchFamily="18" charset="0"/>
              </a:rPr>
              <a:t>Невского района </a:t>
            </a:r>
          </a:p>
          <a:p>
            <a:pPr algn="ctr" defTabSz="457200" fontAlgn="auto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Book Antiqua" pitchFamily="18" charset="0"/>
              </a:rPr>
              <a:t>г. Санкт – Петербурга.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38275" y="1844675"/>
            <a:ext cx="6232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5A702E"/>
                </a:solidFill>
                <a:latin typeface="Book Antiqua" pitchFamily="18" charset="0"/>
              </a:rPr>
              <a:t>ВЕСНА. </a:t>
            </a:r>
          </a:p>
          <a:p>
            <a:pPr algn="ctr"/>
            <a:r>
              <a:rPr lang="ru-RU" sz="4000" b="1">
                <a:solidFill>
                  <a:srgbClr val="5A702E"/>
                </a:solidFill>
                <a:latin typeface="Book Antiqua" pitchFamily="18" charset="0"/>
              </a:rPr>
              <a:t>ВЕСЕННИЕ ПРИМЕТЫ.</a:t>
            </a:r>
          </a:p>
        </p:txBody>
      </p:sp>
      <p:pic>
        <p:nvPicPr>
          <p:cNvPr id="5" name="A-S-Griboedov-Val_s-Mi-Minor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9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homester.com.ua/wp-content/uploads/2014/03/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0"/>
            <a:ext cx="69850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563" y="103188"/>
            <a:ext cx="3778250" cy="871537"/>
          </a:xfrm>
          <a:prstGeom prst="rect">
            <a:avLst/>
          </a:prstGeom>
          <a:noFill/>
        </p:spPr>
      </p:pic>
      <p:pic>
        <p:nvPicPr>
          <p:cNvPr id="34822" name="Picture 6" descr="http://www.zwet.ru/images/foto_2013/f10_05_05_2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2601913"/>
            <a:ext cx="6985000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extBox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5651500"/>
            <a:ext cx="3889375" cy="8651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48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4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rastenija-i-griby/TSvety-pervye-vesennie.files/0023-035-Prostrel-raskrytyj-son-tr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0"/>
            <a:ext cx="70564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6175" y="103188"/>
            <a:ext cx="3773488" cy="871537"/>
          </a:xfrm>
          <a:prstGeom prst="rect">
            <a:avLst/>
          </a:prstGeom>
          <a:noFill/>
        </p:spPr>
      </p:pic>
      <p:pic>
        <p:nvPicPr>
          <p:cNvPr id="1028" name="Picture 4" descr="http://flora.crimea.ru/pervozvet/P10103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1844675"/>
            <a:ext cx="7056437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extBox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5578475"/>
            <a:ext cx="3455988" cy="8715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img-fotki.yandex.ru/get/5704/prana-food.9/0_575a7_c2387e98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3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2132856"/>
            <a:ext cx="496855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>Вот и первые гости растений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>бабочки  - крапивницы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26627" name="Picture 18" descr="&quot;Анимированные бабочки - Я. Чайник! - я.ру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865563"/>
            <a:ext cx="3765550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0" descr="Смайлики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440220">
            <a:off x="488156" y="4417219"/>
            <a:ext cx="28098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51920" y="3789040"/>
            <a:ext cx="386516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>И бабочки-лимонницы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-4.photosight.ru/16b/4635413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8150" y="2909888"/>
            <a:ext cx="4895850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http://img-fotki.yandex.ru/get/3110/natalya-sukhorebraya.3b/0_210a4_e7e44b8c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038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388" y="4221163"/>
            <a:ext cx="38877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Ранней весной в садах и парках появляются крупные шмели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967288" y="0"/>
            <a:ext cx="41767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Book Antiqua" pitchFamily="18" charset="0"/>
              </a:rPr>
              <a:t>В разгар весны, когда в мире насекомых появляется немало прожорливых любителей зелени, приходят на помощь растениям божьи коровки.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1042988" y="1052513"/>
            <a:ext cx="6985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Book Antiqua" pitchFamily="18" charset="0"/>
              </a:rPr>
              <a:t>Животные тоже чувствуют приход весны и просыпаются после зимней спячки.</a:t>
            </a:r>
          </a:p>
        </p:txBody>
      </p:sp>
      <p:pic>
        <p:nvPicPr>
          <p:cNvPr id="5122" name="Picture 2" descr="http://proxy12.media.online.ua/uol/r3-22191c5c3b/525c82ba02b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www.fotonostra.ru/data/media/11/DSC018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3"/>
            <a:ext cx="44640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pics2.pokazuha.ru/p442/h/l/8333399zl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357563"/>
            <a:ext cx="47164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http://www22.ria.ru/images/51724/04/5172404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0"/>
            <a:ext cx="471646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TextBox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350" y="109538"/>
            <a:ext cx="1481138" cy="865187"/>
          </a:xfrm>
          <a:prstGeom prst="rect">
            <a:avLst/>
          </a:prstGeom>
          <a:noFill/>
        </p:spPr>
      </p:pic>
      <p:pic>
        <p:nvPicPr>
          <p:cNvPr id="8" name="TextBox 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56113" y="30163"/>
            <a:ext cx="2803525" cy="871537"/>
          </a:xfrm>
          <a:prstGeom prst="rect">
            <a:avLst/>
          </a:prstGeom>
          <a:noFill/>
        </p:spPr>
      </p:pic>
      <p:pic>
        <p:nvPicPr>
          <p:cNvPr id="9" name="TextBox 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42863" y="3389313"/>
            <a:ext cx="3425826" cy="822325"/>
          </a:xfrm>
          <a:prstGeom prst="rect">
            <a:avLst/>
          </a:prstGeom>
          <a:noFill/>
        </p:spPr>
      </p:pic>
      <p:pic>
        <p:nvPicPr>
          <p:cNvPr id="10" name="TextBox 9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16413" y="3346450"/>
            <a:ext cx="3170237" cy="865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611188" y="836613"/>
            <a:ext cx="7820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Book Antiqua" pitchFamily="18" charset="0"/>
              </a:rPr>
              <a:t>А эти животные начинают менять свою зимнюю теплую шубу на новую, чтобы быть незаметными в лесу.</a:t>
            </a:r>
            <a:endParaRPr lang="ru-RU" sz="2400">
              <a:latin typeface="Book Antiqua" pitchFamily="18" charset="0"/>
            </a:endParaRPr>
          </a:p>
        </p:txBody>
      </p:sp>
      <p:pic>
        <p:nvPicPr>
          <p:cNvPr id="1030" name="Picture 6" descr="http://festival.1september.ru/articles/610145/presentation/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0"/>
            <a:ext cx="507682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extBox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2575" y="360363"/>
            <a:ext cx="2487613" cy="828675"/>
          </a:xfrm>
          <a:prstGeom prst="rect">
            <a:avLst/>
          </a:prstGeom>
          <a:noFill/>
        </p:spPr>
      </p:pic>
      <p:pic>
        <p:nvPicPr>
          <p:cNvPr id="1032" name="Picture 8" descr="http://www.shamora.info/up2/photo_image/313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3860800"/>
            <a:ext cx="50768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TextBox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5313" y="3846513"/>
            <a:ext cx="3090862" cy="871537"/>
          </a:xfrm>
          <a:prstGeom prst="rect">
            <a:avLst/>
          </a:prstGeom>
          <a:noFill/>
        </p:spPr>
      </p:pic>
      <p:pic>
        <p:nvPicPr>
          <p:cNvPr id="1028" name="Picture 4" descr="http://aborigen.rybolov.de/img/sajaz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06717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TextBox 1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75" y="249238"/>
            <a:ext cx="2139950" cy="87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1835150" y="620713"/>
            <a:ext cx="60499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Book Antiqua" pitchFamily="18" charset="0"/>
              </a:rPr>
              <a:t>Запели на разные голоса, на разные тембры перелетные птицы, проделав долгий путь  с юга. Кто-то еще выбирает себе пару, кто-то пораньше прилетел и  налаживает гнездо. </a:t>
            </a:r>
          </a:p>
        </p:txBody>
      </p:sp>
      <p:pic>
        <p:nvPicPr>
          <p:cNvPr id="4098" name="Picture 2" descr="http://kemclub.ru/best/3601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www.grani.lv/uploads/posts/2013-04/1366873230_749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9596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my.topic.lt/foto/xata_21025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2565400"/>
            <a:ext cx="54356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51520" y="332656"/>
            <a:ext cx="367240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 pitchFamily="18" charset="0"/>
              </a:rPr>
              <a:t>Первыми прилетели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 pitchFamily="18" charset="0"/>
              </a:rPr>
              <a:t> грачи.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1920" y="2708920"/>
            <a:ext cx="52920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 pitchFamily="18" charset="0"/>
              </a:rPr>
              <a:t>Скворцы начали обживать подходящие домики.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lub.foto.ru/gallery/images/photo/2008/08/31/11738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0663" y="3357563"/>
            <a:ext cx="51133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ПОЛЕВОЙ ЖАВОРОНОК - 20 Декабря 2010 - Все о птиц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92688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38725" y="404813"/>
            <a:ext cx="4105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Book Antiqua" pitchFamily="18" charset="0"/>
              </a:rPr>
              <a:t>Жаворонок разносит свои  трели в весеннем небе.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4005263"/>
            <a:ext cx="39957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Book Antiqua" pitchFamily="18" charset="0"/>
              </a:rPr>
              <a:t>Гордые журавли возвращаются домой.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1692275" y="404813"/>
            <a:ext cx="6696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Book Antiqua" pitchFamily="18" charset="0"/>
              </a:rPr>
              <a:t>Люди выходят в поля и огороды, начинаются посевы.</a:t>
            </a:r>
          </a:p>
        </p:txBody>
      </p:sp>
      <p:pic>
        <p:nvPicPr>
          <p:cNvPr id="7" name="Picture 4" descr="http://pda.fedpress.ru/sites/fedpress/files/nancy/news/1_3.jpg"/>
          <p:cNvPicPr>
            <a:picLocks noChangeAspect="1" noChangeArrowheads="1"/>
          </p:cNvPicPr>
          <p:nvPr/>
        </p:nvPicPr>
        <p:blipFill>
          <a:blip r:embed="rId2"/>
          <a:srcRect t="23975" r="-339"/>
          <a:stretch>
            <a:fillRect/>
          </a:stretch>
        </p:blipFill>
        <p:spPr bwMode="auto">
          <a:xfrm>
            <a:off x="1116013" y="0"/>
            <a:ext cx="720090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http://www.24smi.com/img_info_2000_2000_a7931f629be2df17e65d3281311e45938ff4ab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357563"/>
            <a:ext cx="40671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http://www.sibagrogroup.ru/upload/iblock/21f/21f47b21d83b87b2b4696c5df87971b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3"/>
            <a:ext cx="50768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edemiya.info/pics/2fcab38ef42c_10DAA/0bc7b7242d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753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krasnoyarsk.er.ru/media/userdata/news/2013/06/05/62550424989085e815bd837fb55f3e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0"/>
            <a:ext cx="471646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velskforest.ru/uploads/posts/2012-01/1327860809_pos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17913"/>
            <a:ext cx="44275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http://sad6sotok.ru/wp-content/uploads/2012/03/pekinskaya-kapusta-posev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3644900"/>
            <a:ext cx="47164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www.artscroll.ru/Images/2008/k/Kryizhitskiy%20Konstantin%20Yakovlevich/000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11960" y="27809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 pitchFamily="18" charset="0"/>
              </a:rPr>
              <a:t>Тает снежок,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 pitchFamily="18" charset="0"/>
              </a:rPr>
              <a:t>Ожил лужок.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 pitchFamily="18" charset="0"/>
              </a:rPr>
              <a:t>День прибывает.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 pitchFamily="18" charset="0"/>
              </a:rPr>
              <a:t>Когда это бывает?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4088" y="4365104"/>
            <a:ext cx="217559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 pitchFamily="18" charset="0"/>
              </a:rPr>
              <a:t>Весной.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http://i2.2photo.ru/f/t/220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11560" y="2492896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cs typeface="Arial" pitchFamily="34" charset="0"/>
              </a:rPr>
              <a:t>Весна да осень — на дню погод восемь.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3284984"/>
            <a:ext cx="8352928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>В марте день с ночью меряется, равняется.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>В марте мороз скрипуч, да не жгуч.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 Antiqu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>Увидел грача — весну встречай.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>Апрель с водою — май с травою.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>Апрельский цветок ломает снежок.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 Antiqu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>Дождь в мае хлеба поднимает. 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692696"/>
            <a:ext cx="770485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 pitchFamily="18" charset="0"/>
              </a:rPr>
              <a:t>А вот народные пословицы и поговорки о весне:</a:t>
            </a: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200025" y="333375"/>
            <a:ext cx="87645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Book Antiqua" pitchFamily="18" charset="0"/>
              </a:rPr>
              <a:t>Какие признаки весны вы знаете?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1196975"/>
            <a:ext cx="47164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Book Antiqua" pitchFamily="18" charset="0"/>
              </a:rPr>
              <a:t>Только за окошком  </a:t>
            </a:r>
          </a:p>
          <a:p>
            <a:r>
              <a:rPr lang="ru-RU" sz="2400" b="1">
                <a:latin typeface="Book Antiqua" pitchFamily="18" charset="0"/>
              </a:rPr>
              <a:t>Отступил мороз,  </a:t>
            </a:r>
          </a:p>
          <a:p>
            <a:r>
              <a:rPr lang="ru-RU" sz="2400" b="1">
                <a:latin typeface="Book Antiqua" pitchFamily="18" charset="0"/>
              </a:rPr>
              <a:t>Потекли сосульки  </a:t>
            </a:r>
          </a:p>
          <a:p>
            <a:r>
              <a:rPr lang="ru-RU" sz="2400" b="1">
                <a:latin typeface="Book Antiqua" pitchFamily="18" charset="0"/>
              </a:rPr>
              <a:t>Бусинками слез.  </a:t>
            </a:r>
          </a:p>
          <a:p>
            <a:r>
              <a:rPr lang="ru-RU" sz="2400" b="1">
                <a:latin typeface="Book Antiqua" pitchFamily="18" charset="0"/>
              </a:rPr>
              <a:t>Ну, а ты, дружочек,  </a:t>
            </a:r>
          </a:p>
          <a:p>
            <a:r>
              <a:rPr lang="ru-RU" sz="2400" b="1">
                <a:latin typeface="Book Antiqua" pitchFamily="18" charset="0"/>
              </a:rPr>
              <a:t>Отвечай теперь -  </a:t>
            </a:r>
          </a:p>
          <a:p>
            <a:r>
              <a:rPr lang="ru-RU" sz="2400" b="1">
                <a:latin typeface="Book Antiqua" pitchFamily="18" charset="0"/>
              </a:rPr>
              <a:t>Под моим окошком  </a:t>
            </a:r>
          </a:p>
          <a:p>
            <a:r>
              <a:rPr lang="ru-RU" sz="2400" b="1">
                <a:latin typeface="Book Antiqua" pitchFamily="18" charset="0"/>
              </a:rPr>
              <a:t>Что звенит</a:t>
            </a:r>
            <a:r>
              <a:rPr lang="ru-RU" sz="2400" b="1">
                <a:latin typeface="Constantia" pitchFamily="18" charset="0"/>
              </a:rPr>
              <a:t>? …  </a:t>
            </a:r>
          </a:p>
        </p:txBody>
      </p:sp>
      <p:pic>
        <p:nvPicPr>
          <p:cNvPr id="36866" name="Picture 2" descr="http://content.foto.mail.ru/mail/galevap/_myphoto/s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extBox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3638550"/>
            <a:ext cx="2938462" cy="86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88913"/>
            <a:ext cx="40481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Book Antiqua" pitchFamily="18" charset="0"/>
              </a:rPr>
              <a:t>Для зимующих птиц мы вешаем кормушки. Какие здесь зимующие птицы?</a:t>
            </a:r>
          </a:p>
        </p:txBody>
      </p:sp>
      <p:pic>
        <p:nvPicPr>
          <p:cNvPr id="36867" name="Picture 16" descr="http://myzarya.ru/forum1/uploads/post-193-11565121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4175"/>
            <a:ext cx="1905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8" descr="http://www.associazionetoscanaavicoltori.it/images/o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3141663"/>
            <a:ext cx="3024188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0" descr="http://news.slnutrition.com/wp-content/uploads/2011/11/chicken-4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1052513"/>
            <a:ext cx="2609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AutoShape 26" descr="http://www2.ecomstation.ru/lib/exe/fetch.php/en:os2apiresearch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35" name="Picture 11" descr="http://img-fotki.yandex.ru/get/4613/101507091.a6/0_733da_c65e3a48_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3429000"/>
            <a:ext cx="2514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playcast.ru/uploads/2014/01/18/717112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0" y="3689350"/>
            <a:ext cx="23399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http://img-fotki.yandex.ru/get/6616/66124276.f1/0_89c94_eff01c94_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633250">
            <a:off x="0" y="476250"/>
            <a:ext cx="212407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6284 0.05249 L -0.22413 -0.30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454 -0.06105 L 0.31284 0.127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389 0.05643 L -0.00972 -0.552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1116013" y="1268413"/>
            <a:ext cx="6734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Book Antiqua" pitchFamily="18" charset="0"/>
              </a:rPr>
              <a:t>Вспомните название этих весенних цветов.</a:t>
            </a:r>
          </a:p>
        </p:txBody>
      </p:sp>
      <p:pic>
        <p:nvPicPr>
          <p:cNvPr id="37890" name="Picture 2" descr="http://cs3.livemaster.ru/zhurnalfoto/b/f/e/1203021507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http://mam.at.ua/_ph/39/202703581.jpg"/>
          <p:cNvPicPr>
            <a:picLocks noChangeAspect="1" noChangeArrowheads="1"/>
          </p:cNvPicPr>
          <p:nvPr/>
        </p:nvPicPr>
        <p:blipFill>
          <a:blip r:embed="rId3"/>
          <a:srcRect r="27847"/>
          <a:stretch>
            <a:fillRect/>
          </a:stretch>
        </p:blipFill>
        <p:spPr bwMode="auto">
          <a:xfrm>
            <a:off x="4572000" y="0"/>
            <a:ext cx="457200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5445125"/>
            <a:ext cx="4356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Book Antiqua" pitchFamily="18" charset="0"/>
              </a:rPr>
              <a:t>ПОДСНЕЖНИК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19700" y="5373688"/>
            <a:ext cx="3946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Book Antiqua" pitchFamily="18" charset="0"/>
              </a:rPr>
              <a:t>ПЕРВОЦВЕТЫ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385763" y="1125538"/>
            <a:ext cx="8826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Book Antiqua" pitchFamily="18" charset="0"/>
              </a:rPr>
              <a:t>Художник нарисовал картину о весне. Найдите ошибки. </a:t>
            </a:r>
          </a:p>
        </p:txBody>
      </p:sp>
      <p:pic>
        <p:nvPicPr>
          <p:cNvPr id="39938" name="Picture 2" descr="http://dl27.fotosklad.org.ua/20121010/008cf4c989576439fdc2aed7c4a45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http://centrdelfin.ru/wp-content/uploads/2012/02/8be383befb6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908050"/>
            <a:ext cx="24114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http://img-fotki.yandex.ru/get/6608/96982894.e5/0_8b1f8_bbcf2662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573463"/>
            <a:ext cx="2528887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 descr="http://www.wiki.vladimir.i-edu.ru/images/a/ad/63575809_b524430c1acb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333375"/>
            <a:ext cx="7286625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3"/>
          <p:cNvSpPr txBox="1">
            <a:spLocks noChangeArrowheads="1"/>
          </p:cNvSpPr>
          <p:nvPr/>
        </p:nvSpPr>
        <p:spPr bwMode="auto">
          <a:xfrm>
            <a:off x="684213" y="620713"/>
            <a:ext cx="8020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Book Antiqua" pitchFamily="18" charset="0"/>
              </a:rPr>
              <a:t>Весна – пора возрождения, любви, надежды. Многие русские  классики посвящали свои произведения  весне</a:t>
            </a:r>
            <a:r>
              <a:rPr lang="ru-RU" sz="2400">
                <a:latin typeface="Book Antiqua" pitchFamily="18" charset="0"/>
              </a:rPr>
              <a:t>.</a:t>
            </a:r>
          </a:p>
        </p:txBody>
      </p:sp>
      <p:pic>
        <p:nvPicPr>
          <p:cNvPr id="38916" name="Picture 4" descr="http://s60.radikal.ru/i168/1103/87/3f9f78495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542925"/>
            <a:ext cx="8266112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2268538" y="260350"/>
            <a:ext cx="4338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Использованные интернет-ресурсы:</a:t>
            </a:r>
          </a:p>
        </p:txBody>
      </p:sp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468313" y="620713"/>
            <a:ext cx="8326437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latin typeface="Constantia" pitchFamily="18" charset="0"/>
                <a:hlinkClick r:id="rId2"/>
              </a:rPr>
              <a:t>http://www.artscroll.ru/Images/2008/k/Kryizhitskiy%20Konstantin%20Yakovlevich/000052.jpg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2"/>
              </a:rPr>
              <a:t>http://www.artscroll.ru/Images/2008/k/Kryizhitskiy%20Konstantin%20Yakovlevich/000052.jpg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3"/>
              </a:rPr>
              <a:t>http://club.itdrom.com/files/gallery/gal_photo/scenery/4684.JPG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4"/>
              </a:rPr>
              <a:t>http://statics.photodom.com/photos/2008/03/13/685509.jpg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2"/>
              </a:rPr>
              <a:t>http://www.artscroll.ru/Images/2008/k/Kryizhitskiy%20Konstantin%20Yakovlevich/000052.jpg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5"/>
              </a:rPr>
              <a:t>http://www.neizvestniy-geniy.ru/images/works/photo/2012/11/780134_1.jpg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6"/>
              </a:rPr>
              <a:t>http://www.o-prirode.com/_ph/36/149962583.jpg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7"/>
              </a:rPr>
              <a:t>http://z-wall.ru/dld/41/podsnezhniki_pervocvet_derevya_les_zelen_priroda_vesna_otdyh_1920x1080.jpg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8"/>
              </a:rPr>
              <a:t>http://lovejusta.ru/wp-content/uploads/2013/03/6.jpg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9"/>
              </a:rPr>
              <a:t>http://ineo.narod.ru/IMAGES/m0151.jpg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0"/>
              </a:rPr>
              <a:t>http://img0.liveinternet.ru/images/attach/c/3/84/285/84285882_large_c55f94cda250.jpg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1"/>
              </a:rPr>
              <a:t>http://homester.com.ua/wp-content/uploads/2014/03/151.jpg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2"/>
              </a:rPr>
              <a:t>http://www.gorny-krym.com/foto/d/6595-3/DSCF1230.jpg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3"/>
              </a:rPr>
              <a:t>http://img-fotki.yandex.ru/get/5704/prana-food.9/0_575a7_c2387e98_XL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4"/>
              </a:rPr>
              <a:t>http://img-4.photosight.ru/16b/4635413_large.jpg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1"/>
          <p:cNvSpPr>
            <a:spLocks noChangeArrowheads="1"/>
          </p:cNvSpPr>
          <p:nvPr/>
        </p:nvSpPr>
        <p:spPr bwMode="auto">
          <a:xfrm>
            <a:off x="395288" y="260350"/>
            <a:ext cx="8280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latin typeface="Constantia" pitchFamily="18" charset="0"/>
                <a:hlinkClick r:id="rId2"/>
              </a:rPr>
              <a:t>http://img-fotki.yandex.ru/get/3110/natalya-sukhorebraya.3b/0_210a4_e7e44b8c_XL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3"/>
              </a:rPr>
              <a:t>http://iplayer.fm/q/звук+капели+весенней/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4"/>
              </a:rPr>
              <a:t>http://jib.su/wp-content/uploads/2011/02/C18.jpg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5"/>
              </a:rPr>
              <a:t>http://900igr.net/datai/nasekomye-i-ptitsy/Ptitsy-eimoj.files/0017-029-Otgadajte-kakie-eschjo-ptitsy-zimujut-v-nashikh-krajakh.jpg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6"/>
              </a:rPr>
              <a:t>http://3.bp.blogspot.com/_GUTiCqzRMik/TUa8XdFnVzI/AAAAAAAAAAc/3lx24dpZCMY/s1600/IMG_1346+copy.jpg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7"/>
              </a:rPr>
              <a:t>http://img1.liveinternet.ru/images/attach/c/2/70/715/70715963_swiristelx.jpg</a:t>
            </a:r>
            <a:endParaRPr lang="ru-RU" u="sng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8"/>
              </a:rPr>
              <a:t>http://img-2008-03.photosight.ru/12/2589513.jpg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9"/>
              </a:rPr>
              <a:t>http://www.deryabino.ru/Lenses/Sigma_400-56/popolzen01.jpg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0"/>
              </a:rPr>
              <a:t>http://img-fotki.yandex.ru/get/6103/64826663.84/0_748aa_5f895cae_XL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1"/>
              </a:rPr>
              <a:t>http://www.stihi.ru/pics/2012/12/14/6227.jpg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2"/>
              </a:rPr>
              <a:t>http://proxy12.media.online.ua/uol/r3-22191c5c3b/525c82ba02bd8.jpg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3"/>
              </a:rPr>
              <a:t>http://www.fotonostra.ru/data/media/11/DSC01854.jpg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4"/>
              </a:rPr>
              <a:t>http://pics2.pokazuha.ru/p442/h/l/8333399zlh.jpg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5"/>
              </a:rPr>
              <a:t>http://www22.ria.ru/images/51724/04/517240487.jpg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6"/>
              </a:rPr>
              <a:t>http://stat17.privet.ru/lr/092186738a3b2251aaeebda19da13d5e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7"/>
              </a:rPr>
              <a:t>http://img0.liveinternet.ru/images/attach/c/9/105/911/105911692_b30055d72c217cb3cdfbef390b4abf19.gif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2"/>
          <p:cNvSpPr txBox="1">
            <a:spLocks noChangeArrowheads="1"/>
          </p:cNvSpPr>
          <p:nvPr/>
        </p:nvSpPr>
        <p:spPr bwMode="auto">
          <a:xfrm>
            <a:off x="250825" y="333375"/>
            <a:ext cx="8642350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latin typeface="Constantia" pitchFamily="18" charset="0"/>
                <a:hlinkClick r:id="rId2"/>
              </a:rPr>
              <a:t>http://www.grani.lv/uploads/posts/2013-04/1366873230_749_14.jpg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3"/>
              </a:rPr>
              <a:t>http://aborigen.rybolov.de/img/sajaz.jpg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4"/>
              </a:rPr>
              <a:t>http://kemclub.ru/best/3601471.jpg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5"/>
              </a:rPr>
              <a:t>http://my.topic.lt/foto/xata_2102590.jpg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6"/>
              </a:rPr>
              <a:t>http://de.academic.ru/pictures/dewiki/65/Alauda_arvensis_qtl1.jpg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7"/>
              </a:rPr>
              <a:t>http://club.foto.ru/gallery/images/photo/2008/08/31/1173869.jpg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8"/>
              </a:rPr>
              <a:t>http://krasnoyarsk.er.ru/media/userdata/news/2013/06/05/62550424989085e815bd837fb55f3e01.jpg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9"/>
              </a:rPr>
              <a:t>http://www.24smi.com/img_info_2000_2000_a7931f629be2df17e65d3281311e45938ff4abfa.jpg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0"/>
              </a:rPr>
              <a:t>http://www.sibagrogroup.ru/upload/iblock/21f/21f47b21d83b87b2b4696c5df87971bd.jpg</a:t>
            </a:r>
            <a:endParaRPr lang="ru-RU" u="sng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1"/>
              </a:rPr>
              <a:t>http://900igr.net/datai/rastenija-i-griby/TSvety-pervye-vesennie.files/0023-035-Prostrel-raskrytyj-son-trava.jpg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2"/>
              </a:rPr>
              <a:t>http://flora.crimea.ru/pervozvet/P1010378.jpg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3"/>
              </a:rPr>
              <a:t>http://velskforest.ru/uploads/posts/2012-01/1327860809_posev.jpg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4"/>
              </a:rPr>
              <a:t>http://www.edemiya.info/pics/2fcab38ef42c_10DAA/0bc7b7242d95.jpg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5"/>
              </a:rPr>
              <a:t>http://pda.fedpress.ru/sites/fedpress/files/nancy/news/1_3.jpg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6"/>
              </a:rPr>
              <a:t>http://content.foto.mail.ru/mail/galevap/_myphoto/s-20.jpg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7"/>
              </a:rPr>
              <a:t>http://zateevo.ru/userfiles/image/Otveti_kosheya/06.0308/k2060308_2.jpg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8"/>
              </a:rPr>
              <a:t>http://img-fotki.yandex.ru/get/4613/101507091.a6/0_733da_c65e3a48_XL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19"/>
              </a:rPr>
              <a:t>http://img-fotki.yandex.ru/get/6616/66124276.f1/0_89c94_eff01c94_L.png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20"/>
              </a:rPr>
              <a:t>http://myzarya.ru/forum1/uploads/post-193-1156512187.jpg</a:t>
            </a:r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2"/>
          <p:cNvSpPr>
            <a:spLocks noChangeArrowheads="1"/>
          </p:cNvSpPr>
          <p:nvPr/>
        </p:nvSpPr>
        <p:spPr bwMode="auto">
          <a:xfrm>
            <a:off x="395288" y="260350"/>
            <a:ext cx="8064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latin typeface="Constantia" pitchFamily="18" charset="0"/>
                <a:hlinkClick r:id="rId2"/>
              </a:rPr>
              <a:t>http://news.slnutrition.com/wp-content/uploads/2011/11/chicken-402.jpg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3"/>
              </a:rPr>
              <a:t>http://www.playcast.ru/uploads/2014/01/18/7171128.png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4"/>
              </a:rPr>
              <a:t>http://cs3.livemaster.ru/zhurnalfoto/b/f/e/120302150744.jpg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5"/>
              </a:rPr>
              <a:t>http://s60.radikal.ru/i168/1103/87/3f9f78495048.jpg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6"/>
              </a:rPr>
              <a:t>http://centrdelfin.ru/wp-content/uploads/2012/02/8be383befb6f.png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7"/>
              </a:rPr>
              <a:t>http://img-fotki.yandex.ru/get/6608/96982894.e5/0_8b1f8_bbcf2662_XL</a:t>
            </a:r>
            <a:endParaRPr lang="ru-RU">
              <a:latin typeface="Constantia" pitchFamily="18" charset="0"/>
            </a:endParaRPr>
          </a:p>
          <a:p>
            <a:r>
              <a:rPr lang="ru-RU" u="sng">
                <a:latin typeface="Constantia" pitchFamily="18" charset="0"/>
                <a:hlinkClick r:id="rId8"/>
              </a:rPr>
              <a:t>http://www.wiki.vladimir.i-edu.ru/images/a/ad/63575809_b524430c1acb.gif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club.itdrom.com/files/gallery/gal_photo/scenery/46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8763" y="255588"/>
            <a:ext cx="6173787" cy="19272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tatics.photodom.com/photos/2008/03/13/6855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0" y="762000"/>
            <a:ext cx="4357688" cy="2762250"/>
          </a:xfrm>
          <a:prstGeom prst="rect">
            <a:avLst/>
          </a:prstGeom>
          <a:noFill/>
        </p:spPr>
      </p:pic>
      <p:pic>
        <p:nvPicPr>
          <p:cNvPr id="17411" name="Picture 2" descr="ФОНЫ АНИМИРОВАНЫЕ НА ПРОЗРАЧНОЙ ОСНОВЕ. Комментарии : Дневники на КП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0975" y="-74613"/>
            <a:ext cx="5976938" cy="67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jib.su/wp-content/uploads/2011/02/C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3463"/>
            <a:ext cx="45720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1560" y="1340768"/>
            <a:ext cx="835292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 pitchFamily="18" charset="0"/>
              </a:rPr>
              <a:t>По-весеннему начинают петь птицы, которые пережили долгую,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 pitchFamily="18" charset="0"/>
              </a:rPr>
              <a:t>голодную зиму.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Book Antiqua" pitchFamily="18" charset="0"/>
            </a:endParaRPr>
          </a:p>
        </p:txBody>
      </p:sp>
      <p:pic>
        <p:nvPicPr>
          <p:cNvPr id="1038" name="Picture 14" descr="http://img1.liveinternet.ru/images/attach/c/2/70/715/70715963_swiristel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3463"/>
            <a:ext cx="45720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TextBox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5718175"/>
            <a:ext cx="4176713" cy="871538"/>
          </a:xfrm>
          <a:prstGeom prst="rect">
            <a:avLst/>
          </a:prstGeom>
          <a:noFill/>
        </p:spPr>
      </p:pic>
      <p:pic>
        <p:nvPicPr>
          <p:cNvPr id="1032" name="Picture 8" descr="http://900igr.net/datai/nasekomye-i-ptitsy/Ptitsy-eimoj.files/0017-029-Otgadajte-kakie-eschjo-ptitsy-zimujut-v-nashikh-krajakh.jpg"/>
          <p:cNvPicPr>
            <a:picLocks noChangeAspect="1" noChangeArrowheads="1"/>
          </p:cNvPicPr>
          <p:nvPr/>
        </p:nvPicPr>
        <p:blipFill>
          <a:blip r:embed="rId5"/>
          <a:srcRect t="25005" r="1820"/>
          <a:stretch>
            <a:fillRect/>
          </a:stretch>
        </p:blipFill>
        <p:spPr bwMode="auto">
          <a:xfrm>
            <a:off x="0" y="0"/>
            <a:ext cx="460375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i44.fastpic.ru/big/2012/1011/e8/3309e0262d7f667e45e80d039d0498e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0"/>
            <a:ext cx="457200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TextBox 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4325" y="2627313"/>
            <a:ext cx="2622550" cy="865187"/>
          </a:xfrm>
          <a:prstGeom prst="rect">
            <a:avLst/>
          </a:prstGeom>
          <a:noFill/>
        </p:spPr>
      </p:pic>
      <p:pic>
        <p:nvPicPr>
          <p:cNvPr id="12" name="TextBox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50" y="2693988"/>
            <a:ext cx="3254375" cy="871537"/>
          </a:xfrm>
          <a:prstGeom prst="rect">
            <a:avLst/>
          </a:prstGeom>
          <a:noFill/>
        </p:spPr>
      </p:pic>
      <p:pic>
        <p:nvPicPr>
          <p:cNvPr id="13" name="TextBox 12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75250" y="5718175"/>
            <a:ext cx="3140075" cy="87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-2008-03.photosight.ru/12/25895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957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www.deryabino.ru/Lenses/Sigma_400-56/popolzen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7475" y="0"/>
            <a:ext cx="52165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40200" y="2708275"/>
            <a:ext cx="3675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Book Antiqua" pitchFamily="18" charset="0"/>
              </a:rPr>
              <a:t>ПОПОЛЗЕНЬ</a:t>
            </a:r>
          </a:p>
        </p:txBody>
      </p:sp>
      <p:pic>
        <p:nvPicPr>
          <p:cNvPr id="28678" name="Picture 6" descr="http://img-fotki.yandex.ru/get/6103/64826663.84/0_748aa_5f895cae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39957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http://www.stihi.ru/pics/2012/12/14/62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1288" y="3500438"/>
            <a:ext cx="51927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9750" y="2781300"/>
            <a:ext cx="2520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Book Antiqua" pitchFamily="18" charset="0"/>
              </a:rPr>
              <a:t>ВОРОНА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825" y="5949950"/>
            <a:ext cx="23495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Book Antiqua" pitchFamily="18" charset="0"/>
              </a:rPr>
              <a:t>ГОЛУБЬ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59338" y="5949950"/>
            <a:ext cx="25225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Book Antiqua" pitchFamily="18" charset="0"/>
              </a:rPr>
              <a:t>СОРОКА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neizvestniy-geniy.ru/images/works/photo/2012/11/78013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5300" y="3140075"/>
            <a:ext cx="5170488" cy="165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-wall.ru/dld/41/podsnezhniki_pervocvet_derevya_les_zelen_priroda_vesna_otdyh_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0"/>
            <a:ext cx="699293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100" y="103188"/>
            <a:ext cx="5132388" cy="871537"/>
          </a:xfrm>
          <a:prstGeom prst="rect">
            <a:avLst/>
          </a:prstGeom>
          <a:noFill/>
        </p:spPr>
      </p:pic>
      <p:pic>
        <p:nvPicPr>
          <p:cNvPr id="1028" name="Picture 4" descr="http://lovejusta.ru/wp-content/uploads/2013/03/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466975"/>
            <a:ext cx="70199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extBox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838" y="5505450"/>
            <a:ext cx="5292725" cy="87153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mam.at.ua/_ph/39/202703581.jpg"/>
          <p:cNvPicPr>
            <a:picLocks noChangeAspect="1" noChangeArrowheads="1"/>
          </p:cNvPicPr>
          <p:nvPr/>
        </p:nvPicPr>
        <p:blipFill>
          <a:blip r:embed="rId2"/>
          <a:srcRect t="13507" r="1151"/>
          <a:stretch>
            <a:fillRect/>
          </a:stretch>
        </p:blipFill>
        <p:spPr bwMode="auto">
          <a:xfrm>
            <a:off x="1547813" y="0"/>
            <a:ext cx="644207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extBox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6238" y="176213"/>
            <a:ext cx="4248150" cy="871537"/>
          </a:xfrm>
          <a:prstGeom prst="rect">
            <a:avLst/>
          </a:prstGeom>
          <a:noFill/>
        </p:spPr>
      </p:pic>
      <p:pic>
        <p:nvPicPr>
          <p:cNvPr id="2052" name="Picture 4" descr="http://img0.liveinternet.ru/images/attach/c/3/84/285/84285882_large_c55f94cda2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2249488"/>
            <a:ext cx="64087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7350" y="5657850"/>
            <a:ext cx="3468688" cy="85883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686</TotalTime>
  <Words>285</Words>
  <Application>Microsoft Office PowerPoint</Application>
  <PresentationFormat>Экран (4:3)</PresentationFormat>
  <Paragraphs>88</Paragraphs>
  <Slides>29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Constantia</vt:lpstr>
      <vt:lpstr>Arial</vt:lpstr>
      <vt:lpstr>Calibri</vt:lpstr>
      <vt:lpstr>Wingdings 2</vt:lpstr>
      <vt:lpstr>Book Antiqua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Мама</cp:lastModifiedBy>
  <cp:revision>75</cp:revision>
  <dcterms:created xsi:type="dcterms:W3CDTF">2015-01-21T13:50:26Z</dcterms:created>
  <dcterms:modified xsi:type="dcterms:W3CDTF">2015-03-02T19:08:05Z</dcterms:modified>
</cp:coreProperties>
</file>